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  <p:embeddedFont>
      <p:font typeface="Codec Pro" panose="020B0604020202020204" charset="0"/>
      <p:regular r:id="rId24"/>
    </p:embeddedFont>
    <p:embeddedFont>
      <p:font typeface="Codec Pro Bold" panose="020B0604020202020204" charset="0"/>
      <p:regular r:id="rId25"/>
    </p:embeddedFont>
    <p:embeddedFont>
      <p:font typeface="Codec Pro Ultra-Bold" panose="020B0604020202020204" charset="0"/>
      <p:regular r:id="rId26"/>
    </p:embeddedFont>
    <p:embeddedFont>
      <p:font typeface="Gatwick" panose="020B0604020202020204" charset="0"/>
      <p:regular r:id="rId27"/>
    </p:embeddedFont>
    <p:embeddedFont>
      <p:font typeface="Gatwick Bold" panose="020B0604020202020204" charset="0"/>
      <p:regular r:id="rId28"/>
    </p:embeddedFont>
    <p:embeddedFont>
      <p:font typeface="Gatwick Ultra-Bold" panose="020B0604020202020204" charset="0"/>
      <p:regular r:id="rId29"/>
    </p:embeddedFont>
    <p:embeddedFont>
      <p:font typeface="Lato" panose="020F0502020204030204" pitchFamily="34" charset="0"/>
      <p:regular r:id="rId30"/>
    </p:embeddedFont>
    <p:embeddedFont>
      <p:font typeface="Lato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gupta" userId="89eb52032ccce0bf" providerId="LiveId" clId="{9218CA8F-689E-432A-A9B8-95E6882CF0AB}"/>
    <pc:docChg chg="delSld">
      <pc:chgData name="Aryan gupta" userId="89eb52032ccce0bf" providerId="LiveId" clId="{9218CA8F-689E-432A-A9B8-95E6882CF0AB}" dt="2025-11-20T13:12:05.839" v="0" actId="47"/>
      <pc:docMkLst>
        <pc:docMk/>
      </pc:docMkLst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75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76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77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78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79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0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1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2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3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4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5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6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7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8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89"/>
        </pc:sldMkLst>
      </pc:sldChg>
      <pc:sldChg chg="del">
        <pc:chgData name="Aryan gupta" userId="89eb52032ccce0bf" providerId="LiveId" clId="{9218CA8F-689E-432A-A9B8-95E6882CF0AB}" dt="2025-11-20T13:12:05.839" v="0" actId="47"/>
        <pc:sldMkLst>
          <pc:docMk/>
          <pc:sldMk cId="0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E639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95507" y="1171470"/>
            <a:ext cx="6898579" cy="7848810"/>
            <a:chOff x="0" y="0"/>
            <a:chExt cx="1078972" cy="1227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8972" cy="1227593"/>
            </a:xfrm>
            <a:custGeom>
              <a:avLst/>
              <a:gdLst/>
              <a:ahLst/>
              <a:cxnLst/>
              <a:rect l="l" t="t" r="r" b="b"/>
              <a:pathLst>
                <a:path w="1078972" h="1227593">
                  <a:moveTo>
                    <a:pt x="56112" y="0"/>
                  </a:moveTo>
                  <a:lnTo>
                    <a:pt x="1022860" y="0"/>
                  </a:lnTo>
                  <a:cubicBezTo>
                    <a:pt x="1053850" y="0"/>
                    <a:pt x="1078972" y="25122"/>
                    <a:pt x="1078972" y="56112"/>
                  </a:cubicBezTo>
                  <a:lnTo>
                    <a:pt x="1078972" y="1171481"/>
                  </a:lnTo>
                  <a:cubicBezTo>
                    <a:pt x="1078972" y="1202471"/>
                    <a:pt x="1053850" y="1227593"/>
                    <a:pt x="1022860" y="1227593"/>
                  </a:cubicBezTo>
                  <a:lnTo>
                    <a:pt x="56112" y="1227593"/>
                  </a:lnTo>
                  <a:cubicBezTo>
                    <a:pt x="25122" y="1227593"/>
                    <a:pt x="0" y="1202471"/>
                    <a:pt x="0" y="1171481"/>
                  </a:cubicBezTo>
                  <a:lnTo>
                    <a:pt x="0" y="56112"/>
                  </a:lnTo>
                  <a:cubicBezTo>
                    <a:pt x="0" y="25122"/>
                    <a:pt x="25122" y="0"/>
                    <a:pt x="56112" y="0"/>
                  </a:cubicBezTo>
                  <a:close/>
                </a:path>
              </a:pathLst>
            </a:custGeom>
            <a:blipFill>
              <a:blip r:embed="rId2"/>
              <a:stretch>
                <a:fillRect t="-296" b="-29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340738"/>
            <a:ext cx="8883818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20"/>
              </a:lnSpc>
            </a:pPr>
            <a:r>
              <a:rPr lang="en-US" sz="4934" b="1" spc="-123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Traffic Sign Recognition Based on HOG Feature and SVM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180205"/>
            <a:ext cx="8883818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AUTHORS: JIALIN TANG, QINGLANG SU, CHENYU LIN*, YANGJUN WEN, BINGHUA SU, JUQING YANG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677" y="7836851"/>
            <a:ext cx="7496175" cy="135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799" b="1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Presented by:-</a:t>
            </a:r>
          </a:p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799" b="1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Tejas Deshmukh (230150027)</a:t>
            </a:r>
          </a:p>
          <a:p>
            <a:pPr marL="0" lvl="0" indent="0" algn="r">
              <a:lnSpc>
                <a:spcPts val="3499"/>
              </a:lnSpc>
              <a:spcBef>
                <a:spcPct val="0"/>
              </a:spcBef>
            </a:pPr>
            <a:r>
              <a:rPr lang="en-US" sz="2799" b="1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Aryan Gupta (230150003)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568631"/>
            <a:ext cx="8883818" cy="17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VENUE: EITCE '20: PROCEEDINGS OF THE 2020 4TH INTERNATIONAL CONFERENCE ON ELECTRONIC INFORMATION TECHNOLOGY AND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92237" y="1843831"/>
            <a:ext cx="14666268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What We Will Demonstrate.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57252"/>
            <a:ext cx="16303526" cy="4005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561"/>
              </a:lnSpc>
              <a:buAutoNum type="arabicPeriod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Preprocessing &amp; Enhancement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Implement RGB→YUV conversion and adaptive histogram equalisation on the Y channel to correct blur/brightness.</a:t>
            </a:r>
          </a:p>
          <a:p>
            <a:pPr marL="472282" lvl="1" indent="-236141" algn="l">
              <a:lnSpc>
                <a:spcPts val="3561"/>
              </a:lnSpc>
              <a:buAutoNum type="arabicPeriod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Colour Segmentation: 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HSV/H-based thresholding to extract red/blue/yellow candidate regions.</a:t>
            </a:r>
          </a:p>
          <a:p>
            <a:pPr marL="472282" lvl="1" indent="-236141" algn="l">
              <a:lnSpc>
                <a:spcPts val="3561"/>
              </a:lnSpc>
              <a:buAutoNum type="arabicPeriod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Localisation &amp; Shape Analysis(Using OpenCV Python Library): 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Detect circular signs via Hough transform and polygonal signs via contour + polygon approximation.</a:t>
            </a:r>
          </a:p>
          <a:p>
            <a:pPr marL="472282" lvl="1" indent="-236141" algn="l">
              <a:lnSpc>
                <a:spcPts val="3561"/>
              </a:lnSpc>
              <a:buAutoNum type="arabicPeriod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Feature Extraction: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Compute HOG descriptors on resized sign patches (64×64) to form feature vectors for classification.</a:t>
            </a:r>
          </a:p>
          <a:p>
            <a:pPr marL="472282" lvl="1" indent="-236141" algn="l">
              <a:lnSpc>
                <a:spcPts val="3561"/>
              </a:lnSpc>
              <a:buAutoNum type="arabicPeriod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Classifier Implementation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Train an SVM on a subset of the GTSRB dataset, but produce the final model using the scikit-learn Python library using the whole dataset.</a:t>
            </a:r>
          </a:p>
          <a:p>
            <a:pPr marL="472282" lvl="1" indent="-236141" algn="l">
              <a:lnSpc>
                <a:spcPts val="3562"/>
              </a:lnSpc>
              <a:buAutoNum type="arabicPeriod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Evaluation &amp; Analysis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Report accuracy, per-class recall/precision and confusion matrix using scikit-learn Python library.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42496" y="4709740"/>
            <a:ext cx="8168010" cy="4053144"/>
          </a:xfrm>
          <a:custGeom>
            <a:avLst/>
            <a:gdLst/>
            <a:ahLst/>
            <a:cxnLst/>
            <a:rect l="l" t="t" r="r" b="b"/>
            <a:pathLst>
              <a:path w="8168010" h="4053144">
                <a:moveTo>
                  <a:pt x="0" y="0"/>
                </a:moveTo>
                <a:lnTo>
                  <a:pt x="8168011" y="0"/>
                </a:lnTo>
                <a:lnTo>
                  <a:pt x="8168011" y="4053143"/>
                </a:lnTo>
                <a:lnTo>
                  <a:pt x="0" y="40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94266" y="4705256"/>
            <a:ext cx="7974643" cy="4057627"/>
          </a:xfrm>
          <a:custGeom>
            <a:avLst/>
            <a:gdLst/>
            <a:ahLst/>
            <a:cxnLst/>
            <a:rect l="l" t="t" r="r" b="b"/>
            <a:pathLst>
              <a:path w="7974643" h="4057627">
                <a:moveTo>
                  <a:pt x="0" y="0"/>
                </a:moveTo>
                <a:lnTo>
                  <a:pt x="7974643" y="0"/>
                </a:lnTo>
                <a:lnTo>
                  <a:pt x="7974643" y="4057627"/>
                </a:lnTo>
                <a:lnTo>
                  <a:pt x="0" y="405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42496" y="1318832"/>
            <a:ext cx="1600300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b="1" spc="-135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Preprocessing and Enhancement (YUV + CLAHE)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067" y="3265409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Impact: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Significantly enhanced feature quality by normalizing brightness and shadow variations across the entire dataset.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750413"/>
            <a:ext cx="9592807" cy="3229632"/>
            <a:chOff x="0" y="0"/>
            <a:chExt cx="3001946" cy="1010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1946" cy="1010672"/>
            </a:xfrm>
            <a:custGeom>
              <a:avLst/>
              <a:gdLst/>
              <a:ahLst/>
              <a:cxnLst/>
              <a:rect l="l" t="t" r="r" b="b"/>
              <a:pathLst>
                <a:path w="3001946" h="1010672">
                  <a:moveTo>
                    <a:pt x="0" y="0"/>
                  </a:moveTo>
                  <a:lnTo>
                    <a:pt x="3001946" y="0"/>
                  </a:lnTo>
                  <a:lnTo>
                    <a:pt x="3001946" y="1010672"/>
                  </a:lnTo>
                  <a:lnTo>
                    <a:pt x="0" y="1010672"/>
                  </a:lnTo>
                  <a:close/>
                </a:path>
              </a:pathLst>
            </a:custGeom>
            <a:blipFill>
              <a:blip r:embed="rId2"/>
              <a:stretch>
                <a:fillRect t="-494" b="-4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2329664"/>
            <a:ext cx="9592807" cy="3142493"/>
            <a:chOff x="0" y="0"/>
            <a:chExt cx="3001946" cy="9834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1946" cy="983403"/>
            </a:xfrm>
            <a:custGeom>
              <a:avLst/>
              <a:gdLst/>
              <a:ahLst/>
              <a:cxnLst/>
              <a:rect l="l" t="t" r="r" b="b"/>
              <a:pathLst>
                <a:path w="3001946" h="983403">
                  <a:moveTo>
                    <a:pt x="0" y="0"/>
                  </a:moveTo>
                  <a:lnTo>
                    <a:pt x="3001946" y="0"/>
                  </a:lnTo>
                  <a:lnTo>
                    <a:pt x="3001946" y="983403"/>
                  </a:lnTo>
                  <a:lnTo>
                    <a:pt x="0" y="983403"/>
                  </a:lnTo>
                  <a:close/>
                </a:path>
              </a:pathLst>
            </a:custGeom>
            <a:blipFill>
              <a:blip r:embed="rId3"/>
              <a:stretch>
                <a:fillRect t="-558" b="-5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013404" y="5472158"/>
            <a:ext cx="4063373" cy="3587329"/>
          </a:xfrm>
          <a:custGeom>
            <a:avLst/>
            <a:gdLst/>
            <a:ahLst/>
            <a:cxnLst/>
            <a:rect l="l" t="t" r="r" b="b"/>
            <a:pathLst>
              <a:path w="4063373" h="3587329">
                <a:moveTo>
                  <a:pt x="0" y="0"/>
                </a:moveTo>
                <a:lnTo>
                  <a:pt x="4063373" y="0"/>
                </a:lnTo>
                <a:lnTo>
                  <a:pt x="4063373" y="3587329"/>
                </a:lnTo>
                <a:lnTo>
                  <a:pt x="0" y="358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962025"/>
            <a:ext cx="1623060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07"/>
              </a:lnSpc>
            </a:pPr>
            <a:r>
              <a:rPr lang="en-US" sz="4922" b="1" spc="-123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Target Isolation: Color Segmentation (HSV)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3099" y="2262989"/>
            <a:ext cx="6143983" cy="120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</a:pPr>
            <a:r>
              <a:rPr lang="en-US" sz="2400" b="1" spc="-60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Target Colors: </a:t>
            </a:r>
            <a:r>
              <a:rPr lang="en-US" sz="2400" spc="-60">
                <a:solidFill>
                  <a:srgbClr val="003366"/>
                </a:solidFill>
                <a:latin typeface="Gatwick"/>
                <a:ea typeface="Gatwick"/>
                <a:cs typeface="Gatwick"/>
                <a:sym typeface="Gatwick"/>
              </a:rPr>
              <a:t>Segment based on the commonly used colours in traffic signs(red, yellow, blue)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73099" y="3545205"/>
            <a:ext cx="6143983" cy="15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</a:pPr>
            <a:r>
              <a:rPr lang="en-US" sz="2400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Output: 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Generated a binary mask that precisely outlines the sign area, drastically reducing the search space for the subsequent shape detection step.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385218" y="6519911"/>
            <a:ext cx="6220233" cy="2811311"/>
          </a:xfrm>
          <a:custGeom>
            <a:avLst/>
            <a:gdLst/>
            <a:ahLst/>
            <a:cxnLst/>
            <a:rect l="l" t="t" r="r" b="b"/>
            <a:pathLst>
              <a:path w="6220233" h="2811311">
                <a:moveTo>
                  <a:pt x="0" y="0"/>
                </a:moveTo>
                <a:lnTo>
                  <a:pt x="6220233" y="0"/>
                </a:lnTo>
                <a:lnTo>
                  <a:pt x="6220233" y="2811311"/>
                </a:lnTo>
                <a:lnTo>
                  <a:pt x="0" y="28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2" t="-99617" r="-144693" b="-110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2496" y="971550"/>
            <a:ext cx="1600300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b="1" spc="-135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Localization &amp; Shape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311" y="1907906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Circular Signs: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Isolate round signs (e.g., speed limits, prohibitions) and crop them for feature extraction.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8839" y="4062461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Color segmentation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8839" y="5432156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Sign localization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311" y="3029951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Hough Transform: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Used the Hough Gradient Method (HoughCircles) on the grayscale-converted image (derived from the color mask).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311" y="4151996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Polygonal Signs: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Identify non-circular shapes, primarily triangles (Yield, Dangerous Curves) and rectangles (Priority Road).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311" y="5274041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Candidate Generation: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Based on the identified polygonal vertices (e.g., 3 for a triangle, 4 for a square), a bounding box was generated.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871711" y="4176761"/>
            <a:ext cx="14088004" cy="4596211"/>
          </a:xfrm>
          <a:custGeom>
            <a:avLst/>
            <a:gdLst/>
            <a:ahLst/>
            <a:cxnLst/>
            <a:rect l="l" t="t" r="r" b="b"/>
            <a:pathLst>
              <a:path w="14088004" h="4596211">
                <a:moveTo>
                  <a:pt x="0" y="0"/>
                </a:moveTo>
                <a:lnTo>
                  <a:pt x="14088003" y="0"/>
                </a:lnTo>
                <a:lnTo>
                  <a:pt x="14088003" y="4596212"/>
                </a:lnTo>
                <a:lnTo>
                  <a:pt x="0" y="4596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2496" y="678852"/>
            <a:ext cx="16003007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b="1" spc="-135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Localization &amp; Shape Analysis 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311" y="2580658"/>
            <a:ext cx="16116804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Canny edge detection, recommended by Sir, gave poor results for noise removal.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311" y="3161683"/>
            <a:ext cx="16116804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Hence, we stuck to the basic Hough Transform according to the research paper provided.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20949" y="3981962"/>
            <a:ext cx="7142001" cy="3621297"/>
          </a:xfrm>
          <a:custGeom>
            <a:avLst/>
            <a:gdLst/>
            <a:ahLst/>
            <a:cxnLst/>
            <a:rect l="l" t="t" r="r" b="b"/>
            <a:pathLst>
              <a:path w="7142001" h="3621297">
                <a:moveTo>
                  <a:pt x="0" y="0"/>
                </a:moveTo>
                <a:lnTo>
                  <a:pt x="7142001" y="0"/>
                </a:lnTo>
                <a:lnTo>
                  <a:pt x="7142001" y="3621297"/>
                </a:lnTo>
                <a:lnTo>
                  <a:pt x="0" y="362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25050" y="3981962"/>
            <a:ext cx="7142001" cy="3621297"/>
          </a:xfrm>
          <a:custGeom>
            <a:avLst/>
            <a:gdLst/>
            <a:ahLst/>
            <a:cxnLst/>
            <a:rect l="l" t="t" r="r" b="b"/>
            <a:pathLst>
              <a:path w="7142001" h="3621297">
                <a:moveTo>
                  <a:pt x="0" y="0"/>
                </a:moveTo>
                <a:lnTo>
                  <a:pt x="7142001" y="0"/>
                </a:lnTo>
                <a:lnTo>
                  <a:pt x="7142001" y="3621297"/>
                </a:lnTo>
                <a:lnTo>
                  <a:pt x="0" y="362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10866" y="1599700"/>
            <a:ext cx="14666268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HOG Extraction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9144000" y="3057342"/>
            <a:ext cx="0" cy="5665351"/>
          </a:xfrm>
          <a:prstGeom prst="line">
            <a:avLst/>
          </a:prstGeom>
          <a:ln w="95250" cap="flat">
            <a:solidFill>
              <a:srgbClr val="00336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66257" y="3019242"/>
            <a:ext cx="5185093" cy="67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4200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Using skimage library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095753" y="3019242"/>
            <a:ext cx="5185093" cy="67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4200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Our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803284"/>
            <a:ext cx="7888984" cy="87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Feature matrix shape: (39209, 1764)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Time elapsed to extract features: 90.968 s (~1.5 mins)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70316" y="7803284"/>
            <a:ext cx="7888984" cy="87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82" lvl="1" indent="-236141" algn="l">
              <a:lnSpc>
                <a:spcPts val="3561"/>
              </a:lnSpc>
              <a:buFont typeface="Arial"/>
              <a:buChar char="•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Feature matrix shape: (39209, 1764)</a:t>
            </a:r>
          </a:p>
          <a:p>
            <a:pPr marL="472282" lvl="1" indent="-23614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Time elapsed to extract features: 855.673 s (~14.25 mins)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261035" y="7419997"/>
            <a:ext cx="13765929" cy="1637959"/>
          </a:xfrm>
          <a:custGeom>
            <a:avLst/>
            <a:gdLst/>
            <a:ahLst/>
            <a:cxnLst/>
            <a:rect l="l" t="t" r="r" b="b"/>
            <a:pathLst>
              <a:path w="13765929" h="1637959">
                <a:moveTo>
                  <a:pt x="0" y="0"/>
                </a:moveTo>
                <a:lnTo>
                  <a:pt x="13765930" y="0"/>
                </a:lnTo>
                <a:lnTo>
                  <a:pt x="13765930" y="1637959"/>
                </a:lnTo>
                <a:lnTo>
                  <a:pt x="0" y="1637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624" b="-286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1623060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</a:pPr>
            <a:r>
              <a:rPr lang="en-US" sz="5400" b="1" spc="-135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Classification: SVM on HOG 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311" y="2084091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Support Vector Machine (SVM):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Selected an SVC (Support Vector Classifier) for multi-class classification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7311" y="3387111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Kernel Selection via CV: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Implemented 5-fold Cross-Validation on the training data to determine the best kernel function.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311" y="4690131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Kernel Comparison: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Evaluated Linear, RBF (Radial Basis Function), and Sigmoid kernels, and selected the kernel that gave the highest mean cross-validation accuracy.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7311" y="5993152"/>
            <a:ext cx="16116804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Final Model: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The chosen kernel (e.g., RBF) was then used to train the final SVM model on the entirety of the training data.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456940" y="4002376"/>
            <a:ext cx="13374119" cy="4664224"/>
          </a:xfrm>
          <a:custGeom>
            <a:avLst/>
            <a:gdLst/>
            <a:ahLst/>
            <a:cxnLst/>
            <a:rect l="l" t="t" r="r" b="b"/>
            <a:pathLst>
              <a:path w="13374119" h="4664224">
                <a:moveTo>
                  <a:pt x="0" y="0"/>
                </a:moveTo>
                <a:lnTo>
                  <a:pt x="13374120" y="0"/>
                </a:lnTo>
                <a:lnTo>
                  <a:pt x="13374120" y="4664225"/>
                </a:lnTo>
                <a:lnTo>
                  <a:pt x="0" y="466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618987"/>
            <a:ext cx="1600300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 b="1" spc="-135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Evaluation and Performance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6750" y="2916409"/>
            <a:ext cx="15924552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 b="1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Test Accuracy: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Achieved a global accuracy of 0.95218 on the official GTSRB Data Set.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81075"/>
            <a:ext cx="162306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0"/>
              </a:lnSpc>
            </a:pPr>
            <a:r>
              <a:rPr lang="en-US" sz="3700" b="1" spc="-92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Confusion Matrix of Our Custom HOG(Implementation)</a:t>
            </a:r>
          </a:p>
        </p:txBody>
      </p:sp>
      <p:sp>
        <p:nvSpPr>
          <p:cNvPr id="6" name="Freeform 6"/>
          <p:cNvSpPr/>
          <p:nvPr/>
        </p:nvSpPr>
        <p:spPr>
          <a:xfrm>
            <a:off x="5286785" y="1590675"/>
            <a:ext cx="7714430" cy="7851837"/>
          </a:xfrm>
          <a:custGeom>
            <a:avLst/>
            <a:gdLst/>
            <a:ahLst/>
            <a:cxnLst/>
            <a:rect l="l" t="t" r="r" b="b"/>
            <a:pathLst>
              <a:path w="7714430" h="7851837">
                <a:moveTo>
                  <a:pt x="0" y="0"/>
                </a:moveTo>
                <a:lnTo>
                  <a:pt x="7714430" y="0"/>
                </a:lnTo>
                <a:lnTo>
                  <a:pt x="7714430" y="7851837"/>
                </a:lnTo>
                <a:lnTo>
                  <a:pt x="0" y="7851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5214455" y="1590675"/>
            <a:ext cx="7733022" cy="7870761"/>
          </a:xfrm>
          <a:custGeom>
            <a:avLst/>
            <a:gdLst/>
            <a:ahLst/>
            <a:cxnLst/>
            <a:rect l="l" t="t" r="r" b="b"/>
            <a:pathLst>
              <a:path w="7733022" h="7870761">
                <a:moveTo>
                  <a:pt x="0" y="0"/>
                </a:moveTo>
                <a:lnTo>
                  <a:pt x="7733022" y="0"/>
                </a:lnTo>
                <a:lnTo>
                  <a:pt x="7733022" y="7870761"/>
                </a:lnTo>
                <a:lnTo>
                  <a:pt x="0" y="787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16230600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40"/>
              </a:lnSpc>
            </a:pPr>
            <a:r>
              <a:rPr lang="en-US" sz="3700" b="1" spc="-92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Confusion Matrix of Our Library HOG(Reference)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9096375" cy="10287000"/>
            <a:chOff x="0" y="0"/>
            <a:chExt cx="812800" cy="91918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812800" cy="919187"/>
            </a:xfrm>
            <a:custGeom>
              <a:avLst/>
              <a:gdLst/>
              <a:ahLst/>
              <a:cxnLst/>
              <a:rect l="l" t="t" r="r" b="b"/>
              <a:pathLst>
                <a:path w="812800" h="919187">
                  <a:moveTo>
                    <a:pt x="812800" y="0"/>
                  </a:moveTo>
                  <a:lnTo>
                    <a:pt x="0" y="0"/>
                  </a:lnTo>
                  <a:lnTo>
                    <a:pt x="0" y="919187"/>
                  </a:lnTo>
                  <a:lnTo>
                    <a:pt x="812800" y="919187"/>
                  </a:lnTo>
                  <a:close/>
                </a:path>
              </a:pathLst>
            </a:custGeom>
            <a:blipFill>
              <a:blip r:embed="rId2"/>
              <a:stretch>
                <a:fillRect l="-34739" r="-347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96375" y="0"/>
            <a:ext cx="9191625" cy="10287000"/>
            <a:chOff x="0" y="0"/>
            <a:chExt cx="821311" cy="9191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311" cy="919187"/>
            </a:xfrm>
            <a:custGeom>
              <a:avLst/>
              <a:gdLst/>
              <a:ahLst/>
              <a:cxnLst/>
              <a:rect l="l" t="t" r="r" b="b"/>
              <a:pathLst>
                <a:path w="821311" h="919187">
                  <a:moveTo>
                    <a:pt x="0" y="0"/>
                  </a:moveTo>
                  <a:lnTo>
                    <a:pt x="821311" y="0"/>
                  </a:lnTo>
                  <a:lnTo>
                    <a:pt x="821311" y="919187"/>
                  </a:lnTo>
                  <a:lnTo>
                    <a:pt x="0" y="919187"/>
                  </a:lnTo>
                  <a:close/>
                </a:path>
              </a:pathLst>
            </a:custGeom>
            <a:blipFill>
              <a:blip r:embed="rId3"/>
              <a:stretch>
                <a:fillRect l="-33861" r="-338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880130"/>
            <a:ext cx="16230600" cy="96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9"/>
              </a:lnSpc>
            </a:pPr>
            <a:r>
              <a:rPr lang="en-US" sz="514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Problem: Reliable identification of road traffic signs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5641" y="4086456"/>
            <a:ext cx="15836719" cy="111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</a:pPr>
            <a:r>
              <a:rPr lang="en-US" sz="7200" b="1" spc="-179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Relevant applications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1414" y="6852542"/>
            <a:ext cx="7313548" cy="242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8"/>
              </a:lnSpc>
            </a:pPr>
            <a:r>
              <a:rPr lang="en-US" sz="337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Im</a:t>
            </a:r>
            <a:r>
              <a:rPr lang="en-US" sz="3370" strike="noStrik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age-based traffic sign recognition is essential for safe and reliable assisted driving and autonomous driving vehicles.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99945" y="6843017"/>
            <a:ext cx="7384486" cy="312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70"/>
              </a:lnSpc>
            </a:pPr>
            <a:r>
              <a:rPr lang="en-US" sz="3478" strike="noStrik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Detecting signs from images lets us integrate them into map/street-view platforms (e.g., Google Maps) to improve navigation and situational awareness.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3370172" y="6179104"/>
            <a:ext cx="15836719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0"/>
              </a:lnSpc>
            </a:pPr>
            <a:r>
              <a:rPr lang="en-US" sz="4100" b="1" spc="-102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Autonomous Driving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33819" y="6179104"/>
            <a:ext cx="9554181" cy="63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10"/>
              </a:lnSpc>
            </a:pPr>
            <a:r>
              <a:rPr lang="en-US" sz="4100" b="1" spc="-102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Street-View Integration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9100" y="105939"/>
            <a:ext cx="4360920" cy="96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9"/>
              </a:lnSpc>
            </a:pPr>
            <a:r>
              <a:rPr lang="en-US" sz="514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719927"/>
            <a:ext cx="4284139" cy="6322560"/>
          </a:xfrm>
          <a:custGeom>
            <a:avLst/>
            <a:gdLst/>
            <a:ahLst/>
            <a:cxnLst/>
            <a:rect l="l" t="t" r="r" b="b"/>
            <a:pathLst>
              <a:path w="4284139" h="6322560">
                <a:moveTo>
                  <a:pt x="0" y="0"/>
                </a:moveTo>
                <a:lnTo>
                  <a:pt x="4284139" y="0"/>
                </a:lnTo>
                <a:lnTo>
                  <a:pt x="4284139" y="6322561"/>
                </a:lnTo>
                <a:lnTo>
                  <a:pt x="0" y="632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42496" y="1145577"/>
            <a:ext cx="1600300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20"/>
              </a:lnSpc>
              <a:spcBef>
                <a:spcPct val="0"/>
              </a:spcBef>
            </a:pPr>
            <a:r>
              <a:rPr lang="en-US" sz="7600" b="1" spc="-190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Introduction - Pipeline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25562" y="2674716"/>
            <a:ext cx="11524546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Boost contrast and normalize lighting (RGB→YUV + adaptive histogram equalization) for clearer sign appearance.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68839" y="2836642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Image enhancement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8839" y="4062461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Color segmentation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8839" y="5432156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Sign localization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8839" y="6658976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HOG Feature extraction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8839" y="8028670"/>
            <a:ext cx="2251926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50"/>
              </a:lnSpc>
              <a:spcBef>
                <a:spcPct val="0"/>
              </a:spcBef>
            </a:pPr>
            <a:r>
              <a:rPr lang="en-US" sz="2300" b="1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SVM classification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25562" y="4044411"/>
            <a:ext cx="11524546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Convert to HSV and threshold hue ranges to isolate red/blue/yellow candidate regions.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25562" y="5270230"/>
            <a:ext cx="11524546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Find sign candidates with Hough circle detection and contour/polygon analysis (tri/quad detection).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25562" y="6573250"/>
            <a:ext cx="11524546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Compute gradient-orientation histograms on normalized patches (e.g., 64×64, 8×8 cells) to form robust descriptors.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25562" y="7800070"/>
            <a:ext cx="11524546" cy="106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Train an SVM to classify HOG vectors into traffic-sign categories.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1176" y="1585877"/>
            <a:ext cx="7088237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5928" y="3024765"/>
            <a:ext cx="15703580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Extensive research has been conducted on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traffic sign detection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using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Convolutional Neural Networks (CNNs)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Support Vector Machines (SVMs)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5928" y="4414373"/>
            <a:ext cx="1128684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Greenhalgh et al. (2012) — German Traffic Sign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5928" y="5314040"/>
            <a:ext cx="16267073" cy="42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Proposed a two-step method: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11176" y="6177093"/>
            <a:ext cx="645955" cy="647403"/>
            <a:chOff x="0" y="0"/>
            <a:chExt cx="861273" cy="863203"/>
          </a:xfrm>
        </p:grpSpPr>
        <p:sp>
          <p:nvSpPr>
            <p:cNvPr id="10" name="Freeform 10"/>
            <p:cNvSpPr/>
            <p:nvPr/>
          </p:nvSpPr>
          <p:spPr>
            <a:xfrm>
              <a:off x="6336" y="6350"/>
              <a:ext cx="848617" cy="850519"/>
            </a:xfrm>
            <a:custGeom>
              <a:avLst/>
              <a:gdLst/>
              <a:ahLst/>
              <a:cxnLst/>
              <a:rect l="l" t="t" r="r" b="b"/>
              <a:pathLst>
                <a:path w="848617" h="850519">
                  <a:moveTo>
                    <a:pt x="0" y="158750"/>
                  </a:moveTo>
                  <a:cubicBezTo>
                    <a:pt x="0" y="71120"/>
                    <a:pt x="70961" y="0"/>
                    <a:pt x="158395" y="0"/>
                  </a:cubicBezTo>
                  <a:lnTo>
                    <a:pt x="690222" y="0"/>
                  </a:lnTo>
                  <a:cubicBezTo>
                    <a:pt x="777656" y="0"/>
                    <a:pt x="848617" y="71120"/>
                    <a:pt x="848617" y="158750"/>
                  </a:cubicBezTo>
                  <a:lnTo>
                    <a:pt x="848617" y="691769"/>
                  </a:lnTo>
                  <a:cubicBezTo>
                    <a:pt x="848617" y="779399"/>
                    <a:pt x="777656" y="850519"/>
                    <a:pt x="690222" y="850519"/>
                  </a:cubicBezTo>
                  <a:lnTo>
                    <a:pt x="158395" y="850519"/>
                  </a:lnTo>
                  <a:cubicBezTo>
                    <a:pt x="70961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861289" cy="863219"/>
            </a:xfrm>
            <a:custGeom>
              <a:avLst/>
              <a:gdLst/>
              <a:ahLst/>
              <a:cxnLst/>
              <a:rect l="l" t="t" r="r" b="b"/>
              <a:pathLst>
                <a:path w="861289" h="863219">
                  <a:moveTo>
                    <a:pt x="0" y="165100"/>
                  </a:moveTo>
                  <a:cubicBezTo>
                    <a:pt x="0" y="73914"/>
                    <a:pt x="73749" y="0"/>
                    <a:pt x="164731" y="0"/>
                  </a:cubicBez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cubicBezTo>
                    <a:pt x="787540" y="0"/>
                    <a:pt x="861289" y="73914"/>
                    <a:pt x="861289" y="165100"/>
                  </a:cubicBezTo>
                  <a:lnTo>
                    <a:pt x="854953" y="165100"/>
                  </a:lnTo>
                  <a:lnTo>
                    <a:pt x="861289" y="165100"/>
                  </a:lnTo>
                  <a:lnTo>
                    <a:pt x="861289" y="698119"/>
                  </a:lnTo>
                  <a:lnTo>
                    <a:pt x="854953" y="698119"/>
                  </a:lnTo>
                  <a:lnTo>
                    <a:pt x="861289" y="698119"/>
                  </a:lnTo>
                  <a:cubicBezTo>
                    <a:pt x="861289" y="789305"/>
                    <a:pt x="787540" y="863219"/>
                    <a:pt x="696558" y="863219"/>
                  </a:cubicBezTo>
                  <a:lnTo>
                    <a:pt x="696558" y="856869"/>
                  </a:lnTo>
                  <a:lnTo>
                    <a:pt x="696558" y="863219"/>
                  </a:lnTo>
                  <a:lnTo>
                    <a:pt x="164731" y="863219"/>
                  </a:lnTo>
                  <a:lnTo>
                    <a:pt x="164731" y="856869"/>
                  </a:lnTo>
                  <a:lnTo>
                    <a:pt x="164731" y="863219"/>
                  </a:lnTo>
                  <a:cubicBezTo>
                    <a:pt x="73749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36" y="165100"/>
                  </a:lnTo>
                  <a:lnTo>
                    <a:pt x="0" y="165100"/>
                  </a:lnTo>
                  <a:moveTo>
                    <a:pt x="12672" y="165100"/>
                  </a:moveTo>
                  <a:lnTo>
                    <a:pt x="12672" y="698119"/>
                  </a:lnTo>
                  <a:lnTo>
                    <a:pt x="6336" y="698119"/>
                  </a:lnTo>
                  <a:lnTo>
                    <a:pt x="12672" y="698119"/>
                  </a:lnTo>
                  <a:cubicBezTo>
                    <a:pt x="12672" y="782320"/>
                    <a:pt x="80718" y="850519"/>
                    <a:pt x="164731" y="850519"/>
                  </a:cubicBezTo>
                  <a:lnTo>
                    <a:pt x="696558" y="850519"/>
                  </a:lnTo>
                  <a:cubicBezTo>
                    <a:pt x="780571" y="850519"/>
                    <a:pt x="848617" y="782320"/>
                    <a:pt x="848617" y="698119"/>
                  </a:cubicBezTo>
                  <a:lnTo>
                    <a:pt x="848617" y="165100"/>
                  </a:lnTo>
                  <a:cubicBezTo>
                    <a:pt x="848617" y="80899"/>
                    <a:pt x="780571" y="12700"/>
                    <a:pt x="696558" y="12700"/>
                  </a:cubicBezTo>
                  <a:lnTo>
                    <a:pt x="164731" y="12700"/>
                  </a:lnTo>
                  <a:lnTo>
                    <a:pt x="164731" y="6350"/>
                  </a:lnTo>
                  <a:lnTo>
                    <a:pt x="164731" y="12700"/>
                  </a:lnTo>
                  <a:cubicBezTo>
                    <a:pt x="80718" y="12700"/>
                    <a:pt x="12672" y="80899"/>
                    <a:pt x="12672" y="165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22028" y="6273087"/>
            <a:ext cx="424252" cy="46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35263" y="6241090"/>
            <a:ext cx="6924487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MSER (Maximally Stable Extremal Regions)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35263" y="6796962"/>
            <a:ext cx="7037344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Extracted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candidate areas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of traffic signs by identifying stable regions in varying illumination and contrast.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621421" y="6177093"/>
            <a:ext cx="645955" cy="647403"/>
            <a:chOff x="0" y="0"/>
            <a:chExt cx="861273" cy="863203"/>
          </a:xfrm>
        </p:grpSpPr>
        <p:sp>
          <p:nvSpPr>
            <p:cNvPr id="16" name="Freeform 16"/>
            <p:cNvSpPr/>
            <p:nvPr/>
          </p:nvSpPr>
          <p:spPr>
            <a:xfrm>
              <a:off x="6336" y="6350"/>
              <a:ext cx="848617" cy="850519"/>
            </a:xfrm>
            <a:custGeom>
              <a:avLst/>
              <a:gdLst/>
              <a:ahLst/>
              <a:cxnLst/>
              <a:rect l="l" t="t" r="r" b="b"/>
              <a:pathLst>
                <a:path w="848617" h="850519">
                  <a:moveTo>
                    <a:pt x="0" y="158750"/>
                  </a:moveTo>
                  <a:cubicBezTo>
                    <a:pt x="0" y="71120"/>
                    <a:pt x="70961" y="0"/>
                    <a:pt x="158395" y="0"/>
                  </a:cubicBezTo>
                  <a:lnTo>
                    <a:pt x="690222" y="0"/>
                  </a:lnTo>
                  <a:cubicBezTo>
                    <a:pt x="777656" y="0"/>
                    <a:pt x="848617" y="71120"/>
                    <a:pt x="848617" y="158750"/>
                  </a:cubicBezTo>
                  <a:lnTo>
                    <a:pt x="848617" y="691769"/>
                  </a:lnTo>
                  <a:cubicBezTo>
                    <a:pt x="848617" y="779399"/>
                    <a:pt x="777656" y="850519"/>
                    <a:pt x="690222" y="850519"/>
                  </a:cubicBezTo>
                  <a:lnTo>
                    <a:pt x="158395" y="850519"/>
                  </a:lnTo>
                  <a:cubicBezTo>
                    <a:pt x="70961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861289" cy="863219"/>
            </a:xfrm>
            <a:custGeom>
              <a:avLst/>
              <a:gdLst/>
              <a:ahLst/>
              <a:cxnLst/>
              <a:rect l="l" t="t" r="r" b="b"/>
              <a:pathLst>
                <a:path w="861289" h="863219">
                  <a:moveTo>
                    <a:pt x="0" y="165100"/>
                  </a:moveTo>
                  <a:cubicBezTo>
                    <a:pt x="0" y="73914"/>
                    <a:pt x="73749" y="0"/>
                    <a:pt x="164731" y="0"/>
                  </a:cubicBez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cubicBezTo>
                    <a:pt x="787540" y="0"/>
                    <a:pt x="861289" y="73914"/>
                    <a:pt x="861289" y="165100"/>
                  </a:cubicBezTo>
                  <a:lnTo>
                    <a:pt x="854953" y="165100"/>
                  </a:lnTo>
                  <a:lnTo>
                    <a:pt x="861289" y="165100"/>
                  </a:lnTo>
                  <a:lnTo>
                    <a:pt x="861289" y="698119"/>
                  </a:lnTo>
                  <a:lnTo>
                    <a:pt x="854953" y="698119"/>
                  </a:lnTo>
                  <a:lnTo>
                    <a:pt x="861289" y="698119"/>
                  </a:lnTo>
                  <a:cubicBezTo>
                    <a:pt x="861289" y="789305"/>
                    <a:pt x="787540" y="863219"/>
                    <a:pt x="696558" y="863219"/>
                  </a:cubicBezTo>
                  <a:lnTo>
                    <a:pt x="696558" y="856869"/>
                  </a:lnTo>
                  <a:lnTo>
                    <a:pt x="696558" y="863219"/>
                  </a:lnTo>
                  <a:lnTo>
                    <a:pt x="164731" y="863219"/>
                  </a:lnTo>
                  <a:lnTo>
                    <a:pt x="164731" y="856869"/>
                  </a:lnTo>
                  <a:lnTo>
                    <a:pt x="164731" y="863219"/>
                  </a:lnTo>
                  <a:cubicBezTo>
                    <a:pt x="73749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36" y="165100"/>
                  </a:lnTo>
                  <a:lnTo>
                    <a:pt x="0" y="165100"/>
                  </a:lnTo>
                  <a:moveTo>
                    <a:pt x="12672" y="165100"/>
                  </a:moveTo>
                  <a:lnTo>
                    <a:pt x="12672" y="698119"/>
                  </a:lnTo>
                  <a:lnTo>
                    <a:pt x="6336" y="698119"/>
                  </a:lnTo>
                  <a:lnTo>
                    <a:pt x="12672" y="698119"/>
                  </a:lnTo>
                  <a:cubicBezTo>
                    <a:pt x="12672" y="782320"/>
                    <a:pt x="80718" y="850519"/>
                    <a:pt x="164731" y="850519"/>
                  </a:cubicBezTo>
                  <a:lnTo>
                    <a:pt x="696558" y="850519"/>
                  </a:lnTo>
                  <a:cubicBezTo>
                    <a:pt x="780571" y="850519"/>
                    <a:pt x="848617" y="782320"/>
                    <a:pt x="848617" y="698119"/>
                  </a:cubicBezTo>
                  <a:lnTo>
                    <a:pt x="848617" y="165100"/>
                  </a:lnTo>
                  <a:cubicBezTo>
                    <a:pt x="848617" y="80899"/>
                    <a:pt x="780571" y="12700"/>
                    <a:pt x="696558" y="12700"/>
                  </a:cubicBezTo>
                  <a:lnTo>
                    <a:pt x="164731" y="12700"/>
                  </a:lnTo>
                  <a:lnTo>
                    <a:pt x="164731" y="6350"/>
                  </a:lnTo>
                  <a:lnTo>
                    <a:pt x="164731" y="12700"/>
                  </a:lnTo>
                  <a:cubicBezTo>
                    <a:pt x="80718" y="12700"/>
                    <a:pt x="12672" y="80899"/>
                    <a:pt x="12672" y="165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32274" y="6273087"/>
            <a:ext cx="424252" cy="465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45508" y="6241090"/>
            <a:ext cx="5405231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SVM Classifier with HOG 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45508" y="6796962"/>
            <a:ext cx="6198222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Trained on features extracted from these candidate regions for precise classification.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928" y="8023157"/>
            <a:ext cx="15427802" cy="87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approach achieved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high accuracy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the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GTSRB (German Traffic Sign Recognition Benchmark)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proving the effectiveness of combining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MSER + HOG + SVM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1176" y="3044553"/>
            <a:ext cx="4252912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Rise of Deep 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1176" y="3837955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With the rise of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Learning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researchers adopted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Neural Networks (DNNs)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end-to-end recognition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1176" y="4386834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DNN-based models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automatically learn both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 and classification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eliminating manual feature design.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7639" y="5433692"/>
            <a:ext cx="4627810" cy="56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Deep CNN Architectures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1176" y="6222480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German scientists trained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CNN architectures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recognition, achieving: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1176" y="6995047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Accuracy surpassing average human recognition levels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1176" y="7547794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Improved robustness under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lighting, rotation, and occlusion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conditions.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1176" y="8320362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These advancements laid the foundation for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modern intelligent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1176" y="1585877"/>
            <a:ext cx="7088237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316388"/>
            <a:ext cx="5454693" cy="47625"/>
            <a:chOff x="0" y="0"/>
            <a:chExt cx="3684996" cy="321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5028" cy="32174"/>
            </a:xfrm>
            <a:custGeom>
              <a:avLst/>
              <a:gdLst/>
              <a:ahLst/>
              <a:cxnLst/>
              <a:rect l="l" t="t" r="r" b="b"/>
              <a:pathLst>
                <a:path w="3685028" h="32174">
                  <a:moveTo>
                    <a:pt x="0" y="0"/>
                  </a:moveTo>
                  <a:lnTo>
                    <a:pt x="3685028" y="0"/>
                  </a:lnTo>
                  <a:lnTo>
                    <a:pt x="3685028" y="32174"/>
                  </a:lnTo>
                  <a:lnTo>
                    <a:pt x="0" y="32174"/>
                  </a:lnTo>
                  <a:close/>
                </a:path>
              </a:pathLst>
            </a:custGeom>
            <a:solidFill>
              <a:srgbClr val="E5E5E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51002" y="5855304"/>
            <a:ext cx="1346320" cy="1392545"/>
          </a:xfrm>
          <a:custGeom>
            <a:avLst/>
            <a:gdLst/>
            <a:ahLst/>
            <a:cxnLst/>
            <a:rect l="l" t="t" r="r" b="b"/>
            <a:pathLst>
              <a:path w="1346320" h="1392545">
                <a:moveTo>
                  <a:pt x="0" y="0"/>
                </a:moveTo>
                <a:lnTo>
                  <a:pt x="1346320" y="0"/>
                </a:lnTo>
                <a:lnTo>
                  <a:pt x="1346320" y="1392545"/>
                </a:lnTo>
                <a:lnTo>
                  <a:pt x="0" y="139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381589" y="5873056"/>
            <a:ext cx="1304152" cy="1374793"/>
          </a:xfrm>
          <a:custGeom>
            <a:avLst/>
            <a:gdLst/>
            <a:ahLst/>
            <a:cxnLst/>
            <a:rect l="l" t="t" r="r" b="b"/>
            <a:pathLst>
              <a:path w="1304152" h="1374793">
                <a:moveTo>
                  <a:pt x="0" y="0"/>
                </a:moveTo>
                <a:lnTo>
                  <a:pt x="1304152" y="0"/>
                </a:lnTo>
                <a:lnTo>
                  <a:pt x="1304152" y="1374793"/>
                </a:lnTo>
                <a:lnTo>
                  <a:pt x="0" y="137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08007" y="7390724"/>
            <a:ext cx="5575386" cy="1954259"/>
          </a:xfrm>
          <a:custGeom>
            <a:avLst/>
            <a:gdLst/>
            <a:ahLst/>
            <a:cxnLst/>
            <a:rect l="l" t="t" r="r" b="b"/>
            <a:pathLst>
              <a:path w="5575386" h="1954259">
                <a:moveTo>
                  <a:pt x="0" y="0"/>
                </a:moveTo>
                <a:lnTo>
                  <a:pt x="5575386" y="0"/>
                </a:lnTo>
                <a:lnTo>
                  <a:pt x="5575386" y="1954259"/>
                </a:lnTo>
                <a:lnTo>
                  <a:pt x="0" y="195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666750" y="2932928"/>
            <a:ext cx="6057900" cy="361950"/>
            <a:chOff x="0" y="0"/>
            <a:chExt cx="8077200" cy="4826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07720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</a:pPr>
              <a:r>
                <a:rPr lang="en-US" sz="2400" b="1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IMAGE ENHANCEMENT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82600" y="-95250"/>
              <a:ext cx="429736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83393" y="2945220"/>
            <a:ext cx="6057900" cy="361950"/>
            <a:chOff x="0" y="0"/>
            <a:chExt cx="8077200" cy="4826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807720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</a:pPr>
              <a:r>
                <a:rPr lang="en-US" sz="2400" b="1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COLOR SEGMENTATION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82600" y="-95250"/>
              <a:ext cx="429736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12941" y="6967360"/>
            <a:ext cx="6057900" cy="361950"/>
            <a:chOff x="0" y="0"/>
            <a:chExt cx="8077200" cy="48260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077200" cy="520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</a:pPr>
              <a:r>
                <a:rPr lang="en-US" sz="2400" b="1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SIGN LOCALISATION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82600" y="-95250"/>
              <a:ext cx="429736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03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84997" y="3274666"/>
            <a:ext cx="10233217" cy="47625"/>
            <a:chOff x="0" y="0"/>
            <a:chExt cx="3684996" cy="171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85028" cy="17150"/>
            </a:xfrm>
            <a:custGeom>
              <a:avLst/>
              <a:gdLst/>
              <a:ahLst/>
              <a:cxnLst/>
              <a:rect l="l" t="t" r="r" b="b"/>
              <a:pathLst>
                <a:path w="3685028" h="17150">
                  <a:moveTo>
                    <a:pt x="0" y="0"/>
                  </a:moveTo>
                  <a:lnTo>
                    <a:pt x="3685028" y="0"/>
                  </a:lnTo>
                  <a:lnTo>
                    <a:pt x="3685028" y="17150"/>
                  </a:lnTo>
                  <a:lnTo>
                    <a:pt x="0" y="17150"/>
                  </a:lnTo>
                  <a:close/>
                </a:path>
              </a:pathLst>
            </a:custGeom>
            <a:solidFill>
              <a:srgbClr val="E5E5E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954198" y="7300387"/>
            <a:ext cx="10293563" cy="56198"/>
            <a:chOff x="0" y="0"/>
            <a:chExt cx="3684996" cy="201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85028" cy="20118"/>
            </a:xfrm>
            <a:custGeom>
              <a:avLst/>
              <a:gdLst/>
              <a:ahLst/>
              <a:cxnLst/>
              <a:rect l="l" t="t" r="r" b="b"/>
              <a:pathLst>
                <a:path w="3685028" h="20118">
                  <a:moveTo>
                    <a:pt x="0" y="0"/>
                  </a:moveTo>
                  <a:lnTo>
                    <a:pt x="3685028" y="0"/>
                  </a:lnTo>
                  <a:lnTo>
                    <a:pt x="3685028" y="20118"/>
                  </a:lnTo>
                  <a:lnTo>
                    <a:pt x="0" y="20118"/>
                  </a:lnTo>
                  <a:close/>
                </a:path>
              </a:pathLst>
            </a:custGeom>
            <a:solidFill>
              <a:srgbClr val="E5E5E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6845343" y="4350991"/>
            <a:ext cx="4192821" cy="1448429"/>
          </a:xfrm>
          <a:custGeom>
            <a:avLst/>
            <a:gdLst/>
            <a:ahLst/>
            <a:cxnLst/>
            <a:rect l="l" t="t" r="r" b="b"/>
            <a:pathLst>
              <a:path w="4192821" h="1448429">
                <a:moveTo>
                  <a:pt x="0" y="0"/>
                </a:moveTo>
                <a:lnTo>
                  <a:pt x="4192821" y="0"/>
                </a:lnTo>
                <a:lnTo>
                  <a:pt x="4192821" y="1448429"/>
                </a:lnTo>
                <a:lnTo>
                  <a:pt x="0" y="144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00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845343" y="3588991"/>
            <a:ext cx="1017287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Transform into HSV values and segment based on the commonly used colours in traffic signs(red, yellow, blue).</a:t>
            </a:r>
          </a:p>
        </p:txBody>
      </p:sp>
      <p:sp>
        <p:nvSpPr>
          <p:cNvPr id="25" name="Freeform 25"/>
          <p:cNvSpPr/>
          <p:nvPr/>
        </p:nvSpPr>
        <p:spPr>
          <a:xfrm>
            <a:off x="10009313" y="4350991"/>
            <a:ext cx="4192821" cy="1448429"/>
          </a:xfrm>
          <a:custGeom>
            <a:avLst/>
            <a:gdLst/>
            <a:ahLst/>
            <a:cxnLst/>
            <a:rect l="l" t="t" r="r" b="b"/>
            <a:pathLst>
              <a:path w="4192821" h="1448429">
                <a:moveTo>
                  <a:pt x="0" y="0"/>
                </a:moveTo>
                <a:lnTo>
                  <a:pt x="4192821" y="0"/>
                </a:lnTo>
                <a:lnTo>
                  <a:pt x="4192821" y="1448429"/>
                </a:lnTo>
                <a:lnTo>
                  <a:pt x="0" y="144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9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325959" y="3995497"/>
            <a:ext cx="2239990" cy="1408637"/>
          </a:xfrm>
          <a:custGeom>
            <a:avLst/>
            <a:gdLst/>
            <a:ahLst/>
            <a:cxnLst/>
            <a:rect l="l" t="t" r="r" b="b"/>
            <a:pathLst>
              <a:path w="2239990" h="1408637">
                <a:moveTo>
                  <a:pt x="0" y="0"/>
                </a:moveTo>
                <a:lnTo>
                  <a:pt x="2239990" y="0"/>
                </a:lnTo>
                <a:lnTo>
                  <a:pt x="2239990" y="1408637"/>
                </a:lnTo>
                <a:lnTo>
                  <a:pt x="0" y="1408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07" r="-1372" b="-145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779691" y="5544473"/>
            <a:ext cx="2238522" cy="1603862"/>
          </a:xfrm>
          <a:custGeom>
            <a:avLst/>
            <a:gdLst/>
            <a:ahLst/>
            <a:cxnLst/>
            <a:rect l="l" t="t" r="r" b="b"/>
            <a:pathLst>
              <a:path w="2238522" h="1603862">
                <a:moveTo>
                  <a:pt x="0" y="0"/>
                </a:moveTo>
                <a:lnTo>
                  <a:pt x="2238522" y="0"/>
                </a:lnTo>
                <a:lnTo>
                  <a:pt x="2238522" y="1603862"/>
                </a:lnTo>
                <a:lnTo>
                  <a:pt x="0" y="1603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4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028700" y="1028700"/>
            <a:ext cx="16230600" cy="1609725"/>
            <a:chOff x="0" y="0"/>
            <a:chExt cx="21640800" cy="2146300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76200"/>
              <a:ext cx="21640800" cy="158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99"/>
                </a:lnSpc>
              </a:pPr>
              <a:r>
                <a:rPr lang="en-US" sz="7499" b="1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But what is different?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28140"/>
              <a:ext cx="21640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0033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difference lies in the pre-computation part of the pipeline.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3575865"/>
            <a:ext cx="569595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Transform camera image to YUV using equations below and then applying adaptive histogram equalisation: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5229" y="4536012"/>
            <a:ext cx="4245468" cy="1319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Y = 0.299R + 0.587G + 0.114B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 = −0.147R − 0.289G + 0.436B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V = 0.615R − 0.515G − 0.100B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45343" y="7410450"/>
            <a:ext cx="10172870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 u="sng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Circle detection: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Use the Hough transform to map edge points into parameter space and detect circles robustly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 u="sng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Triangle/rectangle detection: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Extract contours from the binary image, apply polygonal fitting to remove noise, then classify shapes by vertex count (3 → triangle, 4 → rectangle).</a:t>
            </a:r>
          </a:p>
          <a:p>
            <a:pPr marL="0" lvl="0" indent="0" algn="l">
              <a:lnSpc>
                <a:spcPts val="2880"/>
              </a:lnSpc>
            </a:pPr>
            <a:endParaRPr lang="en-US" sz="2400">
              <a:solidFill>
                <a:srgbClr val="003366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828904"/>
            <a:ext cx="4851002" cy="2643796"/>
          </a:xfrm>
          <a:custGeom>
            <a:avLst/>
            <a:gdLst/>
            <a:ahLst/>
            <a:cxnLst/>
            <a:rect l="l" t="t" r="r" b="b"/>
            <a:pathLst>
              <a:path w="4851002" h="2643796">
                <a:moveTo>
                  <a:pt x="0" y="0"/>
                </a:moveTo>
                <a:lnTo>
                  <a:pt x="4851002" y="0"/>
                </a:lnTo>
                <a:lnTo>
                  <a:pt x="4851002" y="2643796"/>
                </a:lnTo>
                <a:lnTo>
                  <a:pt x="0" y="264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413758" y="3955044"/>
            <a:ext cx="7845542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Divide the image into several cells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Collect the gradient direction histogram of each pixel point in each cell 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Cells are blocked and normalized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Feature vectors in all the blocks are concatenated </a:t>
            </a:r>
          </a:p>
        </p:txBody>
      </p:sp>
      <p:sp>
        <p:nvSpPr>
          <p:cNvPr id="7" name="Freeform 7"/>
          <p:cNvSpPr/>
          <p:nvPr/>
        </p:nvSpPr>
        <p:spPr>
          <a:xfrm>
            <a:off x="9911844" y="5925005"/>
            <a:ext cx="5483099" cy="699970"/>
          </a:xfrm>
          <a:custGeom>
            <a:avLst/>
            <a:gdLst/>
            <a:ahLst/>
            <a:cxnLst/>
            <a:rect l="l" t="t" r="r" b="b"/>
            <a:pathLst>
              <a:path w="5483099" h="699970">
                <a:moveTo>
                  <a:pt x="0" y="0"/>
                </a:moveTo>
                <a:lnTo>
                  <a:pt x="5483099" y="0"/>
                </a:lnTo>
                <a:lnTo>
                  <a:pt x="5483099" y="699970"/>
                </a:lnTo>
                <a:lnTo>
                  <a:pt x="0" y="69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2000250"/>
            <a:chOff x="0" y="0"/>
            <a:chExt cx="21640800" cy="26670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21640800" cy="1587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99"/>
                </a:lnSpc>
              </a:pPr>
              <a:r>
                <a:rPr lang="en-US" sz="7499" b="1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HOG Extraction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28140"/>
              <a:ext cx="21640800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b="1">
                  <a:solidFill>
                    <a:srgbClr val="0033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HOG is a feature descriptor commonly used for target detection in computer vision and image processing. It can well represent the outline and edge information of traffic signs.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231144"/>
            <a:ext cx="1577499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The gradient of the traffic sign image in the horizontal and vertical directions of the pixel points (𝑥, 𝑦) is:-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5424" y="4790804"/>
            <a:ext cx="2890773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Horizontal and Vertical Gradients</a:t>
            </a:r>
          </a:p>
          <a:p>
            <a:pPr algn="l">
              <a:lnSpc>
                <a:spcPts val="2880"/>
              </a:lnSpc>
            </a:pPr>
            <a:endParaRPr lang="en-US" sz="2400">
              <a:solidFill>
                <a:srgbClr val="003366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Magitude</a:t>
            </a:r>
          </a:p>
          <a:p>
            <a:pPr algn="l">
              <a:lnSpc>
                <a:spcPts val="2880"/>
              </a:lnSpc>
            </a:pPr>
            <a:endParaRPr lang="en-US" sz="2400">
              <a:solidFill>
                <a:srgbClr val="003366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880"/>
              </a:lnSpc>
            </a:pPr>
            <a:endParaRPr lang="en-US" sz="2400">
              <a:solidFill>
                <a:srgbClr val="003366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0" lvl="0" indent="0"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Direction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13758" y="6710700"/>
            <a:ext cx="7845542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N = Dimension of HOG feature space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Iw and Ih = dimensions of image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Cw and Ch = dimensions of cell</a:t>
            </a:r>
          </a:p>
          <a:p>
            <a:pPr marL="518162" lvl="1" indent="-259081" algn="l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 = number of cell in each block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39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1295400"/>
            <a:chOff x="0" y="0"/>
            <a:chExt cx="21640800" cy="17272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21640800" cy="1149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80"/>
                </a:lnSpc>
              </a:pPr>
              <a:r>
                <a:rPr lang="en-US" sz="5400" b="1" spc="-135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SVM Training, Evaluation &amp; Conclusion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09040"/>
              <a:ext cx="21640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7475" y="2286000"/>
            <a:ext cx="354404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SVM Formulation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475" y="2955280"/>
            <a:ext cx="7805886" cy="131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Map HOG descriptors to a high-dimensional space via kernel methods; training minimises ||ω||²/2 + C∑εᵢ to obtain maximum-margin hyperplane.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475" y="4656831"/>
            <a:ext cx="4227760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Hyperparameters &amp; Kernel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475" y="5326111"/>
            <a:ext cx="7805886" cy="131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Select penalty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 (from 1 to 200)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187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kernel (Linear, Polynomial, RBF, Sigmoid)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produce optimal trade-off between margin and misclassification.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4639" y="2286000"/>
            <a:ext cx="354404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Validation &amp; Results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94639" y="2955280"/>
            <a:ext cx="7805886" cy="176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Evaluate on the test set and additional sample subsets — model demonstrates robustness under varying illumination and partial occlusion; failure modes include very small targets, severe reflections, and strong motion blur.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7475" y="6970811"/>
            <a:ext cx="425291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7475" y="7870477"/>
            <a:ext cx="16303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HOG + SVM provides a computationally efficient and accurate baseline for traffic sign recognition; remaining challenges motivate future work on small-object detection and blur/reflection mitigation.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16954500" cy="8953500"/>
            <a:chOff x="0" y="0"/>
            <a:chExt cx="5734099" cy="302812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5669329" cy="2959540"/>
            </a:xfrm>
            <a:custGeom>
              <a:avLst/>
              <a:gdLst/>
              <a:ahLst/>
              <a:cxnLst/>
              <a:rect l="l" t="t" r="r" b="b"/>
              <a:pathLst>
                <a:path w="5669329" h="2959540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33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734099" cy="3028120"/>
            </a:xfrm>
            <a:custGeom>
              <a:avLst/>
              <a:gdLst/>
              <a:ahLst/>
              <a:cxnLst/>
              <a:rect l="l" t="t" r="r" b="b"/>
              <a:pathLst>
                <a:path w="5734099" h="3028120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7376" y="2844411"/>
            <a:ext cx="8980655" cy="1412974"/>
            <a:chOff x="0" y="0"/>
            <a:chExt cx="11974206" cy="1883965"/>
          </a:xfrm>
        </p:grpSpPr>
        <p:sp>
          <p:nvSpPr>
            <p:cNvPr id="6" name="Freeform 6"/>
            <p:cNvSpPr/>
            <p:nvPr/>
          </p:nvSpPr>
          <p:spPr>
            <a:xfrm>
              <a:off x="10242" y="19050"/>
              <a:ext cx="11953739" cy="1845818"/>
            </a:xfrm>
            <a:custGeom>
              <a:avLst/>
              <a:gdLst/>
              <a:ahLst/>
              <a:cxnLst/>
              <a:rect l="l" t="t" r="r" b="b"/>
              <a:pathLst>
                <a:path w="11953739" h="1845818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1974237" cy="1883918"/>
            </a:xfrm>
            <a:custGeom>
              <a:avLst/>
              <a:gdLst/>
              <a:ahLst/>
              <a:cxnLst/>
              <a:rect l="l" t="t" r="r" b="b"/>
              <a:pathLst>
                <a:path w="11974237" h="1883918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0421" y="2887273"/>
            <a:ext cx="495458" cy="1327249"/>
            <a:chOff x="0" y="0"/>
            <a:chExt cx="660611" cy="17696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611" cy="1769618"/>
            </a:xfrm>
            <a:custGeom>
              <a:avLst/>
              <a:gdLst/>
              <a:ahLst/>
              <a:cxnLst/>
              <a:rect l="l" t="t" r="r" b="b"/>
              <a:pathLst>
                <a:path w="660611" h="1769618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7376" y="4459196"/>
            <a:ext cx="8980655" cy="1412974"/>
            <a:chOff x="0" y="0"/>
            <a:chExt cx="11974206" cy="1883965"/>
          </a:xfrm>
        </p:grpSpPr>
        <p:sp>
          <p:nvSpPr>
            <p:cNvPr id="11" name="Freeform 11"/>
            <p:cNvSpPr/>
            <p:nvPr/>
          </p:nvSpPr>
          <p:spPr>
            <a:xfrm>
              <a:off x="10242" y="19050"/>
              <a:ext cx="11953739" cy="1845818"/>
            </a:xfrm>
            <a:custGeom>
              <a:avLst/>
              <a:gdLst/>
              <a:ahLst/>
              <a:cxnLst/>
              <a:rect l="l" t="t" r="r" b="b"/>
              <a:pathLst>
                <a:path w="11953739" h="1845818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1974237" cy="1883918"/>
            </a:xfrm>
            <a:custGeom>
              <a:avLst/>
              <a:gdLst/>
              <a:ahLst/>
              <a:cxnLst/>
              <a:rect l="l" t="t" r="r" b="b"/>
              <a:pathLst>
                <a:path w="11974237" h="1883918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0421" y="4502058"/>
            <a:ext cx="495458" cy="1327249"/>
            <a:chOff x="0" y="0"/>
            <a:chExt cx="660611" cy="176966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611" cy="1769618"/>
            </a:xfrm>
            <a:custGeom>
              <a:avLst/>
              <a:gdLst/>
              <a:ahLst/>
              <a:cxnLst/>
              <a:rect l="l" t="t" r="r" b="b"/>
              <a:pathLst>
                <a:path w="660611" h="1769618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7376" y="6073981"/>
            <a:ext cx="8980655" cy="1412974"/>
            <a:chOff x="0" y="0"/>
            <a:chExt cx="11974206" cy="1883965"/>
          </a:xfrm>
        </p:grpSpPr>
        <p:sp>
          <p:nvSpPr>
            <p:cNvPr id="16" name="Freeform 16"/>
            <p:cNvSpPr/>
            <p:nvPr/>
          </p:nvSpPr>
          <p:spPr>
            <a:xfrm>
              <a:off x="10242" y="19050"/>
              <a:ext cx="11953739" cy="1845818"/>
            </a:xfrm>
            <a:custGeom>
              <a:avLst/>
              <a:gdLst/>
              <a:ahLst/>
              <a:cxnLst/>
              <a:rect l="l" t="t" r="r" b="b"/>
              <a:pathLst>
                <a:path w="11953739" h="1845818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1974237" cy="1883918"/>
            </a:xfrm>
            <a:custGeom>
              <a:avLst/>
              <a:gdLst/>
              <a:ahLst/>
              <a:cxnLst/>
              <a:rect l="l" t="t" r="r" b="b"/>
              <a:pathLst>
                <a:path w="11974237" h="1883918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0421" y="6116843"/>
            <a:ext cx="495458" cy="1327249"/>
            <a:chOff x="0" y="0"/>
            <a:chExt cx="660611" cy="17696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611" cy="1769618"/>
            </a:xfrm>
            <a:custGeom>
              <a:avLst/>
              <a:gdLst/>
              <a:ahLst/>
              <a:cxnLst/>
              <a:rect l="l" t="t" r="r" b="b"/>
              <a:pathLst>
                <a:path w="660611" h="1769618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7376" y="7688766"/>
            <a:ext cx="8980655" cy="1412974"/>
            <a:chOff x="0" y="0"/>
            <a:chExt cx="11974206" cy="1883965"/>
          </a:xfrm>
        </p:grpSpPr>
        <p:sp>
          <p:nvSpPr>
            <p:cNvPr id="21" name="Freeform 21"/>
            <p:cNvSpPr/>
            <p:nvPr/>
          </p:nvSpPr>
          <p:spPr>
            <a:xfrm>
              <a:off x="10242" y="19050"/>
              <a:ext cx="11953739" cy="1845818"/>
            </a:xfrm>
            <a:custGeom>
              <a:avLst/>
              <a:gdLst/>
              <a:ahLst/>
              <a:cxnLst/>
              <a:rect l="l" t="t" r="r" b="b"/>
              <a:pathLst>
                <a:path w="11953739" h="1845818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1974237" cy="1883918"/>
            </a:xfrm>
            <a:custGeom>
              <a:avLst/>
              <a:gdLst/>
              <a:ahLst/>
              <a:cxnLst/>
              <a:rect l="l" t="t" r="r" b="b"/>
              <a:pathLst>
                <a:path w="11974237" h="1883918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40421" y="7731628"/>
            <a:ext cx="495458" cy="1327249"/>
            <a:chOff x="0" y="0"/>
            <a:chExt cx="660611" cy="17696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0611" cy="1769618"/>
            </a:xfrm>
            <a:custGeom>
              <a:avLst/>
              <a:gdLst/>
              <a:ahLst/>
              <a:cxnLst/>
              <a:rect l="l" t="t" r="r" b="b"/>
              <a:pathLst>
                <a:path w="660611" h="1769618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0475223" y="2808065"/>
            <a:ext cx="6362150" cy="6250812"/>
          </a:xfrm>
          <a:custGeom>
            <a:avLst/>
            <a:gdLst/>
            <a:ahLst/>
            <a:cxnLst/>
            <a:rect l="l" t="t" r="r" b="b"/>
            <a:pathLst>
              <a:path w="6362150" h="6250812">
                <a:moveTo>
                  <a:pt x="0" y="0"/>
                </a:moveTo>
                <a:lnTo>
                  <a:pt x="6362150" y="0"/>
                </a:lnTo>
                <a:lnTo>
                  <a:pt x="6362150" y="6250812"/>
                </a:lnTo>
                <a:lnTo>
                  <a:pt x="0" y="625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105025" y="971550"/>
            <a:ext cx="14077950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0"/>
              </a:lnSpc>
            </a:pPr>
            <a:r>
              <a:rPr lang="en-US" sz="5400" b="1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GTSRB — German Traffic Sign Recognition Benchmark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2691" y="3373048"/>
            <a:ext cx="185797" cy="36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9743" y="3089085"/>
            <a:ext cx="1548466" cy="36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59743" y="3539438"/>
            <a:ext cx="81913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Real-world traffic-sign dataset for classification and detection.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92691" y="4987833"/>
            <a:ext cx="185797" cy="36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59743" y="4703870"/>
            <a:ext cx="2277072" cy="36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Scale &amp; Classes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59743" y="5154223"/>
            <a:ext cx="81913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≈ </a:t>
            </a:r>
            <a:r>
              <a:rPr lang="en-US" sz="1812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50k images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12" b="1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43 classes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(multi-condition imaging).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2691" y="6602618"/>
            <a:ext cx="185797" cy="36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59743" y="6318655"/>
            <a:ext cx="2107064" cy="36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Image &amp; Format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59743" y="6769008"/>
            <a:ext cx="81913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PPM images, variable sizes (~15×15 to 250×250); each image contains one sign.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2691" y="8217403"/>
            <a:ext cx="185797" cy="36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743" y="7933440"/>
            <a:ext cx="1548466" cy="36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Annotations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59743" y="8383793"/>
            <a:ext cx="81913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CSV files per class with image size, bounding-box (ROI) coordinates and ClassId.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1426</Words>
  <Application>Microsoft Office PowerPoint</Application>
  <PresentationFormat>Custom</PresentationFormat>
  <Paragraphs>136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Gatwick Bold</vt:lpstr>
      <vt:lpstr>Arial</vt:lpstr>
      <vt:lpstr>Gatwick Ultra-Bold</vt:lpstr>
      <vt:lpstr>Codec Pro Bold</vt:lpstr>
      <vt:lpstr>Lato Bold</vt:lpstr>
      <vt:lpstr>Codec Pro Ultra-Bold</vt:lpstr>
      <vt:lpstr>Codec Pro</vt:lpstr>
      <vt:lpstr>Lato</vt:lpstr>
      <vt:lpstr>Gatwick</vt:lpstr>
      <vt:lpstr>Arimo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Traffic-Sign-Recognition-Based-on-HOG-Feature-and-SVM.pptx</dc:title>
  <cp:lastModifiedBy>Aryan gupta</cp:lastModifiedBy>
  <cp:revision>1</cp:revision>
  <dcterms:created xsi:type="dcterms:W3CDTF">2006-08-16T00:00:00Z</dcterms:created>
  <dcterms:modified xsi:type="dcterms:W3CDTF">2025-11-20T13:12:07Z</dcterms:modified>
  <dc:identifier>DAG3Rj4Ouk0</dc:identifier>
</cp:coreProperties>
</file>